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  <p:sldMasterId id="2147483659" r:id="rId2"/>
    <p:sldMasterId id="2147483663" r:id="rId3"/>
  </p:sldMasterIdLst>
  <p:notesMasterIdLst>
    <p:notesMasterId r:id="rId12"/>
  </p:notesMasterIdLst>
  <p:sldIdLst>
    <p:sldId id="257" r:id="rId4"/>
    <p:sldId id="262" r:id="rId5"/>
    <p:sldId id="261" r:id="rId6"/>
    <p:sldId id="263" r:id="rId7"/>
    <p:sldId id="266" r:id="rId8"/>
    <p:sldId id="264" r:id="rId9"/>
    <p:sldId id="267" r:id="rId10"/>
    <p:sldId id="265" r:id="rId11"/>
  </p:sldIdLst>
  <p:sldSz cx="9144000" cy="51450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83">
          <p15:clr>
            <a:srgbClr val="000000"/>
          </p15:clr>
        </p15:guide>
        <p15:guide id="2" pos="158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874" y="134"/>
      </p:cViewPr>
      <p:guideLst>
        <p:guide orient="horz" pos="3083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dananev\Desktop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15903703720037"/>
          <c:y val="0.16350441445556765"/>
          <c:w val="0.83303556616912355"/>
          <c:h val="0.60956156888839597"/>
        </c:manualLayout>
      </c:layout>
      <c:lineChart>
        <c:grouping val="standard"/>
        <c:varyColors val="0"/>
        <c:ser>
          <c:idx val="1"/>
          <c:order val="0"/>
          <c:tx>
            <c:strRef>
              <c:f>Лист2!$C$2</c:f>
              <c:strCache>
                <c:ptCount val="1"/>
                <c:pt idx="0">
                  <c:v>IT услуги, млрд. $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7030A0"/>
                </a:solidFill>
                <a:prstDash val="sysDot"/>
              </a:ln>
              <a:effectLst/>
            </c:spPr>
            <c:trendlineType val="exp"/>
            <c:forward val="3"/>
            <c:dispRSqr val="1"/>
            <c:dispEq val="1"/>
            <c:trendlineLbl>
              <c:layout>
                <c:manualLayout>
                  <c:x val="-3.5133696235055384E-2"/>
                  <c:y val="-3.4189496281015988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/>
                      <a:t>y = 4,2461e0,0217x</a:t>
                    </a:r>
                    <a:br>
                      <a:rPr lang="en-US"/>
                    </a:br>
                    <a:endParaRPr lang="en-US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</c:trendlineLbl>
          </c:trendline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power"/>
            <c:dispRSqr val="0"/>
            <c:dispEq val="1"/>
            <c:trendlineLbl>
              <c:layout>
                <c:manualLayout>
                  <c:x val="2.1512150520626373E-2"/>
                  <c:y val="9.6096534259096214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</c:trendlineLbl>
          </c:trendline>
          <c:cat>
            <c:numRef>
              <c:f>Лист2!$B$3:$B$17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Лист2!$C$3:$C$17</c:f>
              <c:numCache>
                <c:formatCode>0.0</c:formatCode>
                <c:ptCount val="15"/>
                <c:pt idx="0">
                  <c:v>2.99</c:v>
                </c:pt>
                <c:pt idx="1">
                  <c:v>4.4000000000000004</c:v>
                </c:pt>
                <c:pt idx="2">
                  <c:v>5.22</c:v>
                </c:pt>
                <c:pt idx="3">
                  <c:v>3.6</c:v>
                </c:pt>
                <c:pt idx="4">
                  <c:v>4.7</c:v>
                </c:pt>
                <c:pt idx="5">
                  <c:v>5.94</c:v>
                </c:pt>
                <c:pt idx="6">
                  <c:v>6.58</c:v>
                </c:pt>
                <c:pt idx="7">
                  <c:v>7.7</c:v>
                </c:pt>
                <c:pt idx="8">
                  <c:v>6.57</c:v>
                </c:pt>
                <c:pt idx="9">
                  <c:v>4.5199999999999996</c:v>
                </c:pt>
                <c:pt idx="10">
                  <c:v>4.3099999999999996</c:v>
                </c:pt>
                <c:pt idx="11">
                  <c:v>5.16</c:v>
                </c:pt>
                <c:pt idx="12">
                  <c:v>5.0999999999999996</c:v>
                </c:pt>
                <c:pt idx="13">
                  <c:v>5.57</c:v>
                </c:pt>
                <c:pt idx="14">
                  <c:v>5.4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E8-4941-A51C-DDB10792A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80916272"/>
        <c:axId val="1380920624"/>
      </c:lineChart>
      <c:catAx>
        <c:axId val="1380916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Год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80920624"/>
        <c:crosses val="autoZero"/>
        <c:auto val="1"/>
        <c:lblAlgn val="ctr"/>
        <c:lblOffset val="100"/>
        <c:tickLblSkip val="2"/>
        <c:noMultiLvlLbl val="0"/>
      </c:catAx>
      <c:valAx>
        <c:axId val="1380920624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млрд. $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80916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286539858353611"/>
          <c:w val="0.98732248743282391"/>
          <c:h val="0.178678352898560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7387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84888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2084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3109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1293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9007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5903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7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6" name="Google Shape;19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0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277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620000" y="339725"/>
            <a:ext cx="6913175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1AF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>
  <p:cSld name="Сравнение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250826" y="1260475"/>
            <a:ext cx="4248150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840"/>
              </a:spcBef>
              <a:spcAft>
                <a:spcPts val="0"/>
              </a:spcAft>
              <a:buSzPts val="2400"/>
              <a:buNone/>
              <a:defRPr sz="2400" b="1">
                <a:solidFill>
                  <a:srgbClr val="F1AF00"/>
                </a:solidFill>
              </a:defRPr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2"/>
          </p:nvPr>
        </p:nvSpPr>
        <p:spPr>
          <a:xfrm>
            <a:off x="250826" y="1879600"/>
            <a:ext cx="4248150" cy="26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63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3"/>
          </p:nvPr>
        </p:nvSpPr>
        <p:spPr>
          <a:xfrm>
            <a:off x="4629150" y="1260475"/>
            <a:ext cx="4264024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840"/>
              </a:spcBef>
              <a:spcAft>
                <a:spcPts val="0"/>
              </a:spcAft>
              <a:buSzPts val="2400"/>
              <a:buNone/>
              <a:defRPr sz="2400" b="1">
                <a:solidFill>
                  <a:srgbClr val="F1AF00"/>
                </a:solidFill>
              </a:defRPr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4"/>
          </p:nvPr>
        </p:nvSpPr>
        <p:spPr>
          <a:xfrm>
            <a:off x="4629149" y="1879600"/>
            <a:ext cx="4264025" cy="26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63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1620000" y="340296"/>
            <a:ext cx="691317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1AF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>
  <p:cSld name="Только заголовок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1620000" y="339725"/>
            <a:ext cx="6913175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/>
            </a:lvl1pPr>
            <a:lvl2pPr marL="914400" lvl="1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/>
            </a:lvl2pPr>
            <a:lvl3pPr marL="1371600" lvl="2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/>
            </a:lvl4pPr>
            <a:lvl5pPr marL="2286000" lvl="4" indent="-228600" algn="l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>
  <p:cSld name="Пустой слайд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1620000" y="340296"/>
            <a:ext cx="688618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3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ctr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итульный слайд" type="title">
  <p:cSld name="TITL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ctrTitle"/>
          </p:nvPr>
        </p:nvSpPr>
        <p:spPr>
          <a:xfrm>
            <a:off x="251520" y="2095277"/>
            <a:ext cx="8640960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40404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</a:endParaRPr>
          </a:p>
        </p:txBody>
      </p:sp>
      <p:cxnSp>
        <p:nvCxnSpPr>
          <p:cNvPr id="15" name="Google Shape;15;p1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6" name="Google Shape;1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Google Shape;51;p7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52" name="Google Shape;5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7"/>
          <p:cNvSpPr txBox="1"/>
          <p:nvPr/>
        </p:nvSpPr>
        <p:spPr>
          <a:xfrm>
            <a:off x="7885112" y="4156075"/>
            <a:ext cx="1077912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31.01.2023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b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01.02.2023</a:t>
            </a:r>
            <a:endParaRPr/>
          </a:p>
        </p:txBody>
      </p:sp>
      <p:sp>
        <p:nvSpPr>
          <p:cNvPr id="55" name="Google Shape;55;p7"/>
          <p:cNvSpPr txBox="1"/>
          <p:nvPr/>
        </p:nvSpPr>
        <p:spPr>
          <a:xfrm>
            <a:off x="1979612" y="280987"/>
            <a:ext cx="6408737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 </a:t>
            </a:r>
            <a:b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 </a:t>
            </a:r>
            <a:endParaRPr/>
          </a:p>
        </p:txBody>
      </p:sp>
      <p:pic>
        <p:nvPicPr>
          <p:cNvPr id="56" name="Google Shape;5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6400" y="334962"/>
            <a:ext cx="576262" cy="3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Google Shape;99;p15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10037" y="501650"/>
            <a:ext cx="923925" cy="615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ctrTitle"/>
          </p:nvPr>
        </p:nvSpPr>
        <p:spPr>
          <a:xfrm>
            <a:off x="971550" y="1458356"/>
            <a:ext cx="8065770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b" anchorCtr="0">
            <a:spAutoFit/>
          </a:bodyPr>
          <a:lstStyle/>
          <a:p>
            <a:pPr lvl="0" algn="ctr">
              <a:buClr>
                <a:srgbClr val="F1AF00"/>
              </a:buClr>
              <a:buSzPts val="2400"/>
            </a:pPr>
            <a:r>
              <a:rPr lang="ru-RU" dirty="0"/>
              <a:t>Возможности применения информационных систем в образовательном процессе университета на примере экосистемы 1С</a:t>
            </a:r>
            <a:endParaRPr dirty="0"/>
          </a:p>
        </p:txBody>
      </p:sp>
      <p:sp>
        <p:nvSpPr>
          <p:cNvPr id="122" name="Google Shape;122;p18"/>
          <p:cNvSpPr txBox="1">
            <a:spLocks noGrp="1"/>
          </p:cNvSpPr>
          <p:nvPr>
            <p:ph type="subTitle" idx="1"/>
          </p:nvPr>
        </p:nvSpPr>
        <p:spPr>
          <a:xfrm>
            <a:off x="971550" y="2877185"/>
            <a:ext cx="7029450" cy="1243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>
              <a:spcBef>
                <a:spcPts val="0"/>
              </a:spcBef>
            </a:pPr>
            <a:r>
              <a:rPr lang="ru-RU" b="1" dirty="0"/>
              <a:t>Сушко Ольга </a:t>
            </a:r>
            <a:r>
              <a:rPr lang="ru-RU" b="1" dirty="0" smtClean="0"/>
              <a:t>Петровна</a:t>
            </a:r>
            <a:endParaRPr lang="ru-RU" dirty="0"/>
          </a:p>
          <a:p>
            <a:pPr marL="0" lvl="0" indent="0" algn="just">
              <a:spcBef>
                <a:spcPts val="0"/>
              </a:spcBef>
            </a:pPr>
            <a:endParaRPr lang="ru-RU" sz="1600" dirty="0" smtClean="0"/>
          </a:p>
          <a:p>
            <a:pPr marL="0" lvl="0" indent="0" algn="just">
              <a:spcBef>
                <a:spcPts val="0"/>
              </a:spcBef>
            </a:pPr>
            <a:r>
              <a:rPr lang="ru-RU" sz="1600" dirty="0" smtClean="0"/>
              <a:t>доцент</a:t>
            </a:r>
            <a:r>
              <a:rPr lang="ru-RU" sz="1600" dirty="0"/>
              <a:t>, </a:t>
            </a:r>
            <a:r>
              <a:rPr lang="ru-RU" sz="1600" dirty="0" smtClean="0"/>
              <a:t>ФГБОУ</a:t>
            </a:r>
            <a:r>
              <a:rPr lang="ru-RU" sz="1600" dirty="0"/>
              <a:t> «Московский государственный технический университет гражданской авиации», </a:t>
            </a:r>
            <a:r>
              <a:rPr lang="ru-RU" sz="1600" dirty="0" smtClean="0"/>
              <a:t>Москва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>
            <a:spLocks noGrp="1"/>
          </p:cNvSpPr>
          <p:nvPr>
            <p:ph type="title"/>
          </p:nvPr>
        </p:nvSpPr>
        <p:spPr>
          <a:xfrm>
            <a:off x="1619250" y="339725"/>
            <a:ext cx="69135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1AF00"/>
              </a:solidFill>
            </a:endParaRPr>
          </a:p>
        </p:txBody>
      </p:sp>
      <p:sp>
        <p:nvSpPr>
          <p:cNvPr id="163" name="Google Shape;163;p23"/>
          <p:cNvSpPr txBox="1">
            <a:spLocks noGrp="1"/>
          </p:cNvSpPr>
          <p:nvPr>
            <p:ph type="body" idx="1"/>
          </p:nvPr>
        </p:nvSpPr>
        <p:spPr>
          <a:xfrm>
            <a:off x="250825" y="1112202"/>
            <a:ext cx="4328795" cy="3238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lvl="0" indent="-55562" algn="just">
              <a:spcBef>
                <a:spcPts val="0"/>
              </a:spcBef>
              <a:buNone/>
            </a:pPr>
            <a:r>
              <a:rPr lang="ru-RU" sz="1600" dirty="0"/>
              <a:t>Российский рынок ИТ-услуг </a:t>
            </a:r>
            <a:r>
              <a:rPr lang="ru-RU" sz="1600" dirty="0" smtClean="0"/>
              <a:t>активно развивается </a:t>
            </a:r>
            <a:r>
              <a:rPr lang="ru-RU" sz="1600" dirty="0"/>
              <a:t>с начала ХХ века, благодаря становлению рыночной </a:t>
            </a:r>
            <a:r>
              <a:rPr lang="ru-RU" sz="1600" dirty="0" smtClean="0"/>
              <a:t>экономики, </a:t>
            </a:r>
            <a:r>
              <a:rPr lang="ru-RU" sz="1600" dirty="0"/>
              <a:t>появление частного бизнеса и рост многообразия существующих форм </a:t>
            </a:r>
            <a:r>
              <a:rPr lang="ru-RU" sz="1600" dirty="0" smtClean="0"/>
              <a:t>собственности, усилению </a:t>
            </a:r>
            <a:r>
              <a:rPr lang="ru-RU" sz="1600" dirty="0"/>
              <a:t>конкуренции практически во всех сферах деятельности. </a:t>
            </a:r>
            <a:r>
              <a:rPr lang="ru-RU" sz="1600" dirty="0" smtClean="0"/>
              <a:t>Это привело </a:t>
            </a:r>
            <a:r>
              <a:rPr lang="ru-RU" sz="1600" dirty="0"/>
              <a:t>к усложнению бизнес-среды, </a:t>
            </a:r>
            <a:r>
              <a:rPr lang="ru-RU" sz="1600" dirty="0" smtClean="0"/>
              <a:t>к </a:t>
            </a:r>
            <a:r>
              <a:rPr lang="ru-RU" sz="1600" dirty="0"/>
              <a:t>усложнению управления </a:t>
            </a:r>
            <a:r>
              <a:rPr lang="ru-RU" sz="1600" dirty="0" smtClean="0"/>
              <a:t>компаниями, а следовательно повышению требований к компетенциям специалистов, в особенности а области ИТ.</a:t>
            </a:r>
            <a:endParaRPr sz="1600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164" name="Google Shape;164;p23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82562" marR="0" lvl="0" indent="-55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555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3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sp>
        <p:nvSpPr>
          <p:cNvPr id="166" name="Google Shape;166;p23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</a:t>
            </a:r>
            <a:r>
              <a:rPr lang="en-US" sz="1000" b="1" i="0" u="none" dirty="0" err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января</a:t>
            </a:r>
            <a:r>
              <a:rPr lang="en-US" sz="1000" b="1" i="0" u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– 01 </a:t>
            </a:r>
            <a:r>
              <a:rPr lang="en-US" sz="1000" b="1" i="0" u="none" dirty="0" err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февраля</a:t>
            </a:r>
            <a:r>
              <a:rPr lang="en-US" sz="1000" b="1" i="0" u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2023 </a:t>
            </a:r>
            <a:r>
              <a:rPr lang="en-US" sz="1000" b="1" i="0" u="none" dirty="0" err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года</a:t>
            </a:r>
            <a:r>
              <a:rPr lang="en-US" sz="1000" b="1" i="0" u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67" name="Google Shape;167;p23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8" name="Google Shape;168;p23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id="http://schemas.microsoft.com/office/word/2016/wordml/cid" xmlns:w16se="http://schemas.microsoft.com/office/word/2015/wordml/symex" xmlns:a16="http://schemas.microsoft.com/office/drawing/2014/main" xmlns:lc="http://schemas.openxmlformats.org/drawingml/2006/lockedCanvas" id="{60EC38CE-00DC-4B8F-A94D-783A74C27C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3534401"/>
              </p:ext>
            </p:extLst>
          </p:nvPr>
        </p:nvGraphicFramePr>
        <p:xfrm>
          <a:off x="4648200" y="1610360"/>
          <a:ext cx="4306570" cy="1937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619250" y="339725"/>
            <a:ext cx="69135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1AF00"/>
              </a:solidFill>
            </a:endParaRP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1735135"/>
            <a:ext cx="5586095" cy="2636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lvl="0" indent="-55562" algn="just">
              <a:spcBef>
                <a:spcPts val="0"/>
              </a:spcBef>
              <a:buNone/>
            </a:pPr>
            <a:r>
              <a:rPr lang="ru-RU" sz="1600" dirty="0" smtClean="0"/>
              <a:t>Другой фактор активного внедрения и продвижения обучения с использованием ИТ – активное внедрение ИТ в социальной среде населения.</a:t>
            </a:r>
          </a:p>
          <a:p>
            <a:pPr marL="182563" lvl="0" indent="-55562" algn="just">
              <a:spcBef>
                <a:spcPts val="0"/>
              </a:spcBef>
              <a:buNone/>
            </a:pPr>
            <a:endParaRPr lang="ru-RU" sz="1600" dirty="0"/>
          </a:p>
          <a:p>
            <a:pPr marL="182563" lvl="0" indent="-55562" algn="just">
              <a:spcBef>
                <a:spcPts val="0"/>
              </a:spcBef>
              <a:buNone/>
            </a:pPr>
            <a:r>
              <a:rPr lang="ru-RU" sz="1600" dirty="0" smtClean="0"/>
              <a:t>По </a:t>
            </a:r>
            <a:r>
              <a:rPr lang="ru-RU" sz="1600" dirty="0"/>
              <a:t>данным ВЦИОМ количество ПК в России в настоящий момент достигло соотношения 125 компьютеров на 100 человек, что говорит об технологических сдвигах в нашей стране. </a:t>
            </a:r>
            <a:endParaRPr lang="ru-RU" sz="1600" dirty="0" smtClean="0"/>
          </a:p>
        </p:txBody>
      </p:sp>
      <p:sp>
        <p:nvSpPr>
          <p:cNvPr id="153" name="Google Shape;153;p22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82562" marR="0" lvl="0" indent="-55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555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2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6920" y="1870551"/>
            <a:ext cx="3184825" cy="18457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4"/>
          <p:cNvSpPr txBox="1">
            <a:spLocks noGrp="1"/>
          </p:cNvSpPr>
          <p:nvPr>
            <p:ph type="body" idx="1"/>
          </p:nvPr>
        </p:nvSpPr>
        <p:spPr>
          <a:xfrm>
            <a:off x="250825" y="1879600"/>
            <a:ext cx="4248150" cy="263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lvl="0" indent="-55562" algn="just">
              <a:spcBef>
                <a:spcPts val="0"/>
              </a:spcBef>
              <a:buSzPts val="2000"/>
            </a:pPr>
            <a:r>
              <a:rPr lang="ru-RU" sz="1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2021 г. по данным компании </a:t>
            </a:r>
            <a:r>
              <a:rPr lang="ru-RU" sz="1600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Gartner</a:t>
            </a:r>
            <a:r>
              <a:rPr lang="ru-RU" sz="16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продажи ПК выросли. В текущем году количество эксплуатируемых компьютерных устройств также продолжает расти, что связано с развитием платформ дистанционного обучения и удалённой работы</a:t>
            </a:r>
            <a:endParaRPr sz="1600" b="0" dirty="0">
              <a:solidFill>
                <a:schemeClr val="tx1">
                  <a:lumMod val="95000"/>
                  <a:lumOff val="5000"/>
                </a:schemeClr>
              </a:solidFill>
              <a:sym typeface="Arial"/>
            </a:endParaRPr>
          </a:p>
        </p:txBody>
      </p:sp>
      <p:sp>
        <p:nvSpPr>
          <p:cNvPr id="176" name="Google Shape;176;p24"/>
          <p:cNvSpPr txBox="1">
            <a:spLocks noGrp="1"/>
          </p:cNvSpPr>
          <p:nvPr>
            <p:ph type="body" idx="2"/>
          </p:nvPr>
        </p:nvSpPr>
        <p:spPr>
          <a:xfrm>
            <a:off x="4629150" y="1879600"/>
            <a:ext cx="4264025" cy="263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indent="-55562" algn="just">
              <a:spcBef>
                <a:spcPts val="0"/>
              </a:spcBef>
              <a:buSzPts val="2000"/>
              <a:buNone/>
            </a:pPr>
            <a:r>
              <a:rPr lang="ru-RU" sz="1600" dirty="0"/>
              <a:t>Другим позитивным фактором является рост использования интернета в России. К 2020 году почти 77% домохозяйств были подключены к сети. Аналитики </a:t>
            </a:r>
            <a:r>
              <a:rPr lang="ru-RU" sz="1600" dirty="0" err="1"/>
              <a:t>Gartner</a:t>
            </a:r>
            <a:r>
              <a:rPr lang="ru-RU" sz="1600" dirty="0"/>
              <a:t> берут в рассмотрение персональные компьютеры разного типа (десктопы, ноутбуки и </a:t>
            </a:r>
            <a:r>
              <a:rPr lang="ru-RU" sz="1600" dirty="0" err="1"/>
              <a:t>ультрабуки</a:t>
            </a:r>
            <a:r>
              <a:rPr lang="ru-RU" sz="1600" dirty="0"/>
              <a:t>), планшеты, а также смартфоны.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endParaRPr sz="1600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177" name="Google Shape;177;p24"/>
          <p:cNvSpPr txBox="1">
            <a:spLocks noGrp="1"/>
          </p:cNvSpPr>
          <p:nvPr>
            <p:ph type="title"/>
          </p:nvPr>
        </p:nvSpPr>
        <p:spPr>
          <a:xfrm>
            <a:off x="1619250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1AF00"/>
              </a:solidFill>
            </a:endParaRPr>
          </a:p>
        </p:txBody>
      </p:sp>
      <p:sp>
        <p:nvSpPr>
          <p:cNvPr id="178" name="Google Shape;178;p24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82562" marR="0" lvl="0" indent="-55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555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4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sp>
        <p:nvSpPr>
          <p:cNvPr id="180" name="Google Shape;180;p24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81" name="Google Shape;181;p24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82" name="Google Shape;182;p24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73686" y="1330960"/>
            <a:ext cx="4248150" cy="2637160"/>
          </a:xfrm>
        </p:spPr>
        <p:txBody>
          <a:bodyPr/>
          <a:lstStyle/>
          <a:p>
            <a:pPr lvl="0" algn="just"/>
            <a:r>
              <a:rPr lang="ru-RU" sz="1400" dirty="0"/>
              <a:t>внедрение и комбинирование офлайн- и онлайн-обучения, повышение эффективности дистанционного обучения; </a:t>
            </a:r>
          </a:p>
          <a:p>
            <a:pPr lvl="0" algn="just"/>
            <a:r>
              <a:rPr lang="ru-RU" sz="1400" dirty="0"/>
              <a:t>использования собственных баз данных, полученных студентами в результате прохождения производственных практик,</a:t>
            </a:r>
          </a:p>
          <a:p>
            <a:pPr lvl="0" algn="just"/>
            <a:r>
              <a:rPr lang="ru-RU" sz="1400" dirty="0"/>
              <a:t>возможность проведения разных видов творческих работ с формированием исследовательских компетенций студентов; </a:t>
            </a:r>
          </a:p>
          <a:p>
            <a:pPr lvl="0" algn="just"/>
            <a:r>
              <a:rPr lang="ru-RU" sz="1400" dirty="0"/>
              <a:t>полноценный доступ к электронным материалам, необходимым для теоретических и практических занятий; 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42860" y="139497"/>
            <a:ext cx="6913174" cy="923330"/>
          </a:xfrm>
        </p:spPr>
        <p:txBody>
          <a:bodyPr/>
          <a:lstStyle/>
          <a:p>
            <a:pPr algn="just"/>
            <a:r>
              <a:rPr lang="ru-RU" sz="2000" dirty="0"/>
              <a:t>Основные возможности внедрения и применения программ 1С в нашем университете, по мнению преподавателей и студентов состоят:</a:t>
            </a:r>
            <a:endParaRPr lang="ru-RU" sz="2000" dirty="0"/>
          </a:p>
        </p:txBody>
      </p:sp>
      <p:sp>
        <p:nvSpPr>
          <p:cNvPr id="7" name="Текст 2"/>
          <p:cNvSpPr>
            <a:spLocks noGrp="1"/>
          </p:cNvSpPr>
          <p:nvPr>
            <p:ph type="body" idx="2"/>
          </p:nvPr>
        </p:nvSpPr>
        <p:spPr>
          <a:xfrm>
            <a:off x="4678046" y="1330960"/>
            <a:ext cx="4248150" cy="2637160"/>
          </a:xfrm>
        </p:spPr>
        <p:txBody>
          <a:bodyPr/>
          <a:lstStyle/>
          <a:p>
            <a:pPr lvl="0" algn="just"/>
            <a:r>
              <a:rPr lang="ru-RU" sz="1400" dirty="0" smtClean="0"/>
              <a:t>индивидуализация </a:t>
            </a:r>
            <a:r>
              <a:rPr lang="ru-RU" sz="1400" dirty="0"/>
              <a:t>образовательных траекторий, с возможностью выдачи индивидуальных заданий студентам или малым группам студентов,  </a:t>
            </a:r>
          </a:p>
          <a:p>
            <a:pPr lvl="0" algn="just"/>
            <a:r>
              <a:rPr lang="ru-RU" sz="1400" dirty="0"/>
              <a:t>оперативный контроль работы и сводный анализ работы студентов,</a:t>
            </a:r>
          </a:p>
          <a:p>
            <a:pPr lvl="0" algn="just"/>
            <a:r>
              <a:rPr lang="ru-RU" sz="1400" dirty="0"/>
              <a:t>возможность оперативно корректировать студенческие задания в зависимости от уровня подготовки студентов, направления и профиля образовательной программы, компетенций рабочей программы дисциплины, количества аудиторной и внеаудиторной нагрузки; </a:t>
            </a:r>
          </a:p>
        </p:txBody>
      </p:sp>
    </p:spTree>
    <p:extLst>
      <p:ext uri="{BB962C8B-B14F-4D97-AF65-F5344CB8AC3E}">
        <p14:creationId xmlns:p14="http://schemas.microsoft.com/office/powerpoint/2010/main" val="39234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5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82562" marR="0" lvl="0" indent="-55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555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5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sp>
        <p:nvSpPr>
          <p:cNvPr id="191" name="Google Shape;191;p25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92" name="Google Shape;192;p25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3" name="Google Shape;193;p25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287337" y="1282699"/>
            <a:ext cx="4248150" cy="263716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при использовании облачных программ доступность для преподавателя электронных приложений студентов, обеспечивающая возможности вносить коррективы, исправлять ошибки, менять задания и др.;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полноценная самоподготовка студентов, подготовка к промежуточным и итоговым проверкам знаний студентам,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организация студенческих, состязаний, конкурсов и других форм стимулирования активности студентов, </a:t>
            </a: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4613275" y="1282699"/>
            <a:ext cx="4248150" cy="263716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непрерывное профессиональное развития преподавателей и обмен опытом преподавания широкого спектра дисциплин га основе применения программных комплексов экосистемы 1С, что способствует разработке современных моделей образовательного процесса,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позволяет снять вопросы с инклюзивным обучением студентов,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помощь в подготовке выпускных квалификационных работ, магистерских диссертаций с применением программ экосистемы 1С. </a:t>
            </a:r>
          </a:p>
          <a:p>
            <a:pPr marL="400050" indent="-285750" algn="just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0000" y="214512"/>
            <a:ext cx="7127760" cy="1107996"/>
          </a:xfrm>
        </p:spPr>
        <p:txBody>
          <a:bodyPr/>
          <a:lstStyle/>
          <a:p>
            <a:pPr algn="just"/>
            <a:r>
              <a:rPr lang="ru-RU" dirty="0" smtClean="0"/>
              <a:t>Проблемы внедрения </a:t>
            </a:r>
            <a:r>
              <a:rPr lang="ru-RU" dirty="0"/>
              <a:t>информационных систем и технологий в образовательный процесс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600" dirty="0" smtClean="0"/>
              <a:t>Соответствие </a:t>
            </a:r>
            <a:r>
              <a:rPr lang="ru-RU" sz="1600" dirty="0"/>
              <a:t>телекоммуникаций, компьютерного оборудования университета для реализации полного спектра программного обеспечения 1С, что связано с высокими ценами компьютерное оборудование. </a:t>
            </a:r>
            <a:endParaRPr lang="ru-RU" sz="1600" dirty="0" smtClean="0"/>
          </a:p>
          <a:p>
            <a:pPr algn="just"/>
            <a:r>
              <a:rPr lang="ru-RU" sz="1600" dirty="0" smtClean="0"/>
              <a:t>Анализируя </a:t>
            </a:r>
            <a:r>
              <a:rPr lang="ru-RU" sz="1600" dirty="0"/>
              <a:t>затраты организаций на покупку программного обеспечения в 2021 г. можно заметить, что на сферу высшего образования приходится 4,5 млрд руб. (в 2020 г. – 5,4 млрд руб.), что составляет менее 1% от общего объёма затрат всех организаций в России (476 млрд. руб.). </a:t>
            </a:r>
            <a:endParaRPr lang="ru-RU" sz="1600" dirty="0" smtClean="0"/>
          </a:p>
          <a:p>
            <a:pPr algn="just"/>
            <a:r>
              <a:rPr lang="ru-RU" sz="1600" dirty="0" smtClean="0"/>
              <a:t>Аренда </a:t>
            </a:r>
            <a:r>
              <a:rPr lang="ru-RU" sz="1600" dirty="0"/>
              <a:t>ПО также в организациях высшего образования также невелика 0,6 млрд руб. (1,25%). 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64283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6"/>
          <p:cNvSpPr txBox="1">
            <a:spLocks noGrp="1"/>
          </p:cNvSpPr>
          <p:nvPr>
            <p:ph type="ctrTitle"/>
          </p:nvPr>
        </p:nvSpPr>
        <p:spPr>
          <a:xfrm>
            <a:off x="250825" y="2095500"/>
            <a:ext cx="8642350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СПАСИБО </a:t>
            </a:r>
            <a:b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ЗА ВНИМАНИЕ!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545</Words>
  <Application>Microsoft Office PowerPoint</Application>
  <PresentationFormat>Произвольный</PresentationFormat>
  <Paragraphs>56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Noto Sans Symbols</vt:lpstr>
      <vt:lpstr>Times New Roman</vt:lpstr>
      <vt:lpstr>4_Оформление по умолчанию</vt:lpstr>
      <vt:lpstr>5_Оформление по умолчанию</vt:lpstr>
      <vt:lpstr>9_Оформление по умолчанию</vt:lpstr>
      <vt:lpstr>Возможности применения информационных систем в образовательном процессе университета на примере экосистемы 1С</vt:lpstr>
      <vt:lpstr>Презентация PowerPoint</vt:lpstr>
      <vt:lpstr>Презентация PowerPoint</vt:lpstr>
      <vt:lpstr>Презентация PowerPoint</vt:lpstr>
      <vt:lpstr>Основные возможности внедрения и применения программ 1С в нашем университете, по мнению преподавателей и студентов состоят:</vt:lpstr>
      <vt:lpstr>Презентация PowerPoint</vt:lpstr>
      <vt:lpstr>Проблемы внедрения информационных систем и технологий в образовательный процесс </vt:lpstr>
      <vt:lpstr>СПАСИБО 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применения информационных систем в образовательном процессе университета на примере экосистемы 1С</dc:title>
  <dc:creator>Ольга Сушко</dc:creator>
  <cp:lastModifiedBy>Учетная запись Майкрософт</cp:lastModifiedBy>
  <cp:revision>3</cp:revision>
  <dcterms:modified xsi:type="dcterms:W3CDTF">2023-01-17T09:35:06Z</dcterms:modified>
</cp:coreProperties>
</file>